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60" r:id="rId5"/>
    <p:sldId id="290" r:id="rId6"/>
    <p:sldId id="291" r:id="rId7"/>
    <p:sldId id="283" r:id="rId8"/>
    <p:sldId id="284" r:id="rId9"/>
    <p:sldId id="285" r:id="rId10"/>
    <p:sldId id="286" r:id="rId11"/>
    <p:sldId id="287" r:id="rId12"/>
    <p:sldId id="288" r:id="rId13"/>
    <p:sldId id="28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ABA6E6D-2C31-4E6B-B6DF-676A83D1093E}">
          <p14:sldIdLst>
            <p14:sldId id="256"/>
            <p14:sldId id="257"/>
            <p14:sldId id="258"/>
            <p14:sldId id="260"/>
            <p14:sldId id="290"/>
            <p14:sldId id="291"/>
            <p14:sldId id="283"/>
            <p14:sldId id="284"/>
            <p14:sldId id="285"/>
            <p14:sldId id="286"/>
            <p14:sldId id="287"/>
          </p14:sldIdLst>
        </p14:section>
        <p14:section name="Untitled Section" id="{6B5FE97D-EAA4-429E-BD77-9DB20DB27975}">
          <p14:sldIdLst>
            <p14:sldId id="288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2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0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0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03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8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3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1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85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93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9462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926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0155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06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59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7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AADB0-3933-4DA0-BA77-0B7C8516949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D07DCE0-87C6-4D38-8644-ED1EB7A7E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5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714511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chemeClr val="tx1"/>
                </a:solidFill>
              </a:rPr>
              <a:t>DEPARTMENT OF MATHEMATICS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400" b="1" u="sng" dirty="0">
                <a:solidFill>
                  <a:schemeClr val="tx1"/>
                </a:solidFill>
              </a:rPr>
              <a:t>SGGSJ GOVERNMENT COLLEGE </a:t>
            </a:r>
          </a:p>
          <a:p>
            <a:r>
              <a:rPr lang="en-US" sz="4400" b="1" u="sng" dirty="0">
                <a:solidFill>
                  <a:schemeClr val="tx1"/>
                </a:solidFill>
              </a:rPr>
              <a:t>PAONTA SAHIB</a:t>
            </a:r>
          </a:p>
        </p:txBody>
      </p:sp>
      <p:pic>
        <p:nvPicPr>
          <p:cNvPr id="1028" name="Picture 4" descr="Education">
            <a:extLst>
              <a:ext uri="{FF2B5EF4-FFF2-40B4-BE49-F238E27FC236}">
                <a16:creationId xmlns:a16="http://schemas.microsoft.com/office/drawing/2014/main" id="{268EBF3A-2666-4EFC-8FB3-D1085BCFF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55017"/>
            <a:ext cx="2304256" cy="211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5500726"/>
          </a:xfrm>
        </p:spPr>
        <p:txBody>
          <a:bodyPr>
            <a:normAutofit/>
          </a:bodyPr>
          <a:lstStyle/>
          <a:p>
            <a:r>
              <a:rPr lang="en-US" sz="4400" b="1" u="sng" dirty="0">
                <a:solidFill>
                  <a:schemeClr val="tx1"/>
                </a:solidFill>
              </a:rPr>
              <a:t>COURSE NAME: VECTOR CALCULUS</a:t>
            </a:r>
            <a:br>
              <a:rPr lang="en-US" sz="4400" b="1" u="sng" dirty="0">
                <a:solidFill>
                  <a:schemeClr val="tx1"/>
                </a:solidFill>
              </a:rPr>
            </a:br>
            <a:br>
              <a:rPr lang="en-US" sz="4400" b="1" u="sng" dirty="0">
                <a:solidFill>
                  <a:schemeClr val="tx1"/>
                </a:solidFill>
              </a:rPr>
            </a:br>
            <a:r>
              <a:rPr lang="en-US" sz="4400" b="1" u="sng" dirty="0">
                <a:solidFill>
                  <a:schemeClr val="tx1"/>
                </a:solidFill>
              </a:rPr>
              <a:t>COURSE CODE : MATH310TH</a:t>
            </a:r>
            <a:br>
              <a:rPr lang="en-US" b="1" u="sng" dirty="0">
                <a:solidFill>
                  <a:schemeClr val="tx1"/>
                </a:solidFill>
              </a:rPr>
            </a:b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57430"/>
            <a:ext cx="8229600" cy="3840171"/>
          </a:xfrm>
        </p:spPr>
        <p:txBody>
          <a:bodyPr/>
          <a:lstStyle/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u="sng" dirty="0">
                <a:solidFill>
                  <a:schemeClr val="tx1"/>
                </a:solidFill>
              </a:rPr>
              <a:t>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 SCALER TRIPLE PRODUCT</a:t>
            </a:r>
          </a:p>
          <a:p>
            <a:r>
              <a:rPr lang="en-US" sz="3200" b="1" dirty="0">
                <a:solidFill>
                  <a:schemeClr val="tx1"/>
                </a:solidFill>
              </a:rPr>
              <a:t> VECTOR TRIPLE PRODUCT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28604"/>
            <a:ext cx="6347713" cy="1320800"/>
          </a:xfrm>
        </p:spPr>
        <p:txBody>
          <a:bodyPr>
            <a:normAutofit/>
          </a:bodyPr>
          <a:lstStyle/>
          <a:p>
            <a:r>
              <a:rPr lang="en-US" sz="3200" b="1" u="sng" dirty="0">
                <a:solidFill>
                  <a:schemeClr val="tx1"/>
                </a:solidFill>
              </a:rPr>
              <a:t>SCALER TRIPLE PRODUCT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49404"/>
                <a:ext cx="7499176" cy="428133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If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,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,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are any three vectors, then the scalar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×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) .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is called the scalar triple product of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,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and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and is denoted by [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] or  [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] .</a:t>
                </a:r>
              </a:p>
              <a:p>
                <a:pPr marL="0" indent="0">
                  <a:buNone/>
                </a:pPr>
                <a:r>
                  <a:rPr lang="en-US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[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] or  [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] =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 ×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) .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49404"/>
                <a:ext cx="7499176" cy="4281339"/>
              </a:xfrm>
              <a:blipFill>
                <a:blip r:embed="rId2"/>
                <a:stretch>
                  <a:fillRect l="-1626" r="-32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6CB7F-9328-4AD5-975B-2209DDD2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solidFill>
                  <a:schemeClr val="tx1"/>
                </a:solidFill>
              </a:rPr>
              <a:t>PROPERTIES OF SCALER TRIPLE PRODUCT :</a:t>
            </a:r>
            <a:endParaRPr lang="en-IN" sz="2800" b="1" u="sng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97B646-DC10-4001-8FB8-C7BF441529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9" y="1772816"/>
                <a:ext cx="7778825" cy="489654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0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b="1" u="sng" dirty="0">
                    <a:solidFill>
                      <a:schemeClr val="tx1"/>
                    </a:solidFill>
                  </a:rPr>
                  <a:t>PROPERTY 1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 : If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are cyclically permuted, then the value of scalar triple product remains same .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      i.e. [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] = [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] = [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] .</a:t>
                </a:r>
              </a:p>
              <a:p>
                <a:pPr marL="0" indent="0">
                  <a:buNone/>
                </a:pPr>
                <a:endParaRPr lang="en-US" sz="2000" b="1" dirty="0">
                  <a:solidFill>
                    <a:schemeClr val="tx1"/>
                  </a:solidFill>
                </a:endParaRPr>
              </a:p>
              <a:p>
                <a:r>
                  <a:rPr lang="en-US" sz="2000" b="1" u="sng" dirty="0">
                    <a:solidFill>
                      <a:schemeClr val="tx1"/>
                    </a:solidFill>
                  </a:rPr>
                  <a:t> PROPERTY 2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: In scalar triple product the position of dot and cross can be interchanged provided that the cyclic order of the vectors remains same .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      i.e.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 ×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) .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  =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 .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)  </a:t>
                </a:r>
              </a:p>
              <a:p>
                <a:pPr marL="0" indent="0">
                  <a:buNone/>
                </a:pPr>
                <a:endParaRPr lang="en-US" sz="2000" b="1" dirty="0">
                  <a:solidFill>
                    <a:schemeClr val="tx1"/>
                  </a:solidFill>
                </a:endParaRPr>
              </a:p>
              <a:p>
                <a:r>
                  <a:rPr lang="en-US" sz="2000" b="1" u="sng" dirty="0">
                    <a:solidFill>
                      <a:schemeClr val="tx1"/>
                    </a:solidFill>
                  </a:rPr>
                  <a:t> PROPERTY 3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: The change of cyclic order of vectors in scalar triple product changes the sign of the scalar triple product but not the magnitude.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      i.e. . [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] =  - [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] = - [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] = - [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] </a:t>
                </a:r>
              </a:p>
              <a:p>
                <a:endParaRPr lang="en-IN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97B646-DC10-4001-8FB8-C7BF441529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1772816"/>
                <a:ext cx="7778825" cy="4896544"/>
              </a:xfrm>
              <a:blipFill>
                <a:blip r:embed="rId2"/>
                <a:stretch>
                  <a:fillRect l="-313" t="-62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2209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850C3F1-19F7-4B92-9423-563676639386}"/>
                  </a:ext>
                </a:extLst>
              </p:cNvPr>
              <p:cNvSpPr txBox="1"/>
              <p:nvPr/>
            </p:nvSpPr>
            <p:spPr>
              <a:xfrm>
                <a:off x="827584" y="620688"/>
                <a:ext cx="7128792" cy="5876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b="1" u="sng" dirty="0"/>
                  <a:t>PROPERTY 4</a:t>
                </a:r>
                <a:r>
                  <a:rPr lang="en-US" sz="2000" b="1" dirty="0"/>
                  <a:t> : The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scalar triple product of three vectors is zero if any two of them are equal .</a:t>
                </a:r>
              </a:p>
              <a:p>
                <a:endParaRPr lang="en-US" sz="2000" b="1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b="1" u="sng" dirty="0"/>
                  <a:t>PROPERTY 5</a:t>
                </a:r>
                <a:r>
                  <a:rPr lang="en-US" sz="2000" b="1" dirty="0"/>
                  <a:t> : For any three vectors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/>
                  <a:t> and scalar </a:t>
                </a:r>
                <a:r>
                  <a:rPr lang="el-GR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λ</a:t>
                </a:r>
                <a:r>
                  <a:rPr lang="en-US" sz="2000" b="1" dirty="0"/>
                  <a:t> then ,           [</a:t>
                </a:r>
                <a:r>
                  <a:rPr lang="el-GR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λ</a:t>
                </a:r>
                <a:r>
                  <a:rPr lang="en-US" sz="20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/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/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/>
                  <a:t>]   = </a:t>
                </a:r>
                <a:r>
                  <a:rPr lang="el-GR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λ</a:t>
                </a:r>
                <a:r>
                  <a:rPr lang="en-US" sz="2000" b="1" dirty="0"/>
                  <a:t> [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/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/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/>
                  <a:t>]   </a:t>
                </a:r>
              </a:p>
              <a:p>
                <a:endParaRPr lang="en-US" sz="2000" b="1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b="1" u="sng" dirty="0"/>
                  <a:t>PROPERTY 6</a:t>
                </a:r>
                <a:r>
                  <a:rPr lang="en-US" sz="2000" b="1" dirty="0"/>
                  <a:t> : : For any three vectors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/>
                  <a:t> and any three  scalar l , m , n, then </a:t>
                </a:r>
              </a:p>
              <a:p>
                <a:r>
                  <a:rPr lang="en-US" sz="2000" b="1" dirty="0"/>
                  <a:t>                             [</a:t>
                </a:r>
                <a:r>
                  <a:rPr lang="en-US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  <a:r>
                  <a:rPr lang="en-US" sz="20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/>
                  <a:t> , m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/>
                  <a:t> , n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/>
                  <a:t>]   = </a:t>
                </a:r>
                <a:r>
                  <a:rPr lang="en-US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 m n</a:t>
                </a:r>
                <a:r>
                  <a:rPr lang="en-US" sz="2000" b="1" dirty="0"/>
                  <a:t> [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/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/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/>
                  <a:t>]</a:t>
                </a:r>
              </a:p>
              <a:p>
                <a:endParaRPr lang="en-US" sz="2000" b="1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b="1" u="sng" dirty="0"/>
                  <a:t>PROPERTY 7 </a:t>
                </a:r>
                <a:r>
                  <a:rPr lang="en-US" sz="2000" b="1" dirty="0"/>
                  <a:t>: The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scalar triple product of three vectors is zero if any two of them are parallel or collinear .</a:t>
                </a:r>
              </a:p>
              <a:p>
                <a:endParaRPr lang="en-US" sz="2000" b="1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b="1" u="sng" dirty="0"/>
                  <a:t>PROPERTY 8</a:t>
                </a:r>
                <a:r>
                  <a:rPr lang="en-US" sz="2000" b="1" dirty="0"/>
                  <a:t> : The necessary and sufficient condition for three non – zero , non- collinear vectors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/>
                  <a:t> to be coplanar is that  [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/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/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/>
                  <a:t>] = 0</a:t>
                </a:r>
              </a:p>
              <a:p>
                <a:endParaRPr lang="en-IN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850C3F1-19F7-4B92-9423-563676639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620688"/>
                <a:ext cx="7128792" cy="5876224"/>
              </a:xfrm>
              <a:prstGeom prst="rect">
                <a:avLst/>
              </a:prstGeom>
              <a:blipFill>
                <a:blip r:embed="rId2"/>
                <a:stretch>
                  <a:fillRect l="-770" t="-726" r="-111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2127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EDD60F9-C10F-4B0E-AE7A-5E6765DC317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09599" y="609600"/>
                <a:ext cx="6698705" cy="13208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u="sng" dirty="0">
                    <a:solidFill>
                      <a:schemeClr val="tx1"/>
                    </a:solidFill>
                  </a:rPr>
                  <a:t>PROBLEM 1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: Find </a:t>
                </a:r>
                <a:r>
                  <a:rPr lang="en-US" sz="24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[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] , if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=</a:t>
                </a:r>
                <a:r>
                  <a:rPr lang="en-US" sz="24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,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= </a:t>
                </a:r>
                <a:r>
                  <a:rPr lang="en-US" sz="24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.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EDD60F9-C10F-4B0E-AE7A-5E6765DC31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09599" y="609600"/>
                <a:ext cx="6698705" cy="1320800"/>
              </a:xfrm>
              <a:blipFill>
                <a:blip r:embed="rId2"/>
                <a:stretch>
                  <a:fillRect l="-13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D0582D-92E9-47ED-9A0D-2C94B7A8CD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3528" y="2160590"/>
                <a:ext cx="7632848" cy="469741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b="1" u="sng" dirty="0">
                    <a:solidFill>
                      <a:schemeClr val="tx1"/>
                    </a:solidFill>
                  </a:rPr>
                  <a:t>SOLUTION </a:t>
                </a:r>
                <a:r>
                  <a:rPr lang="en-US" sz="2000" b="1" u="sng" dirty="0">
                    <a:solidFill>
                      <a:schemeClr val="tx1"/>
                    </a:solidFill>
                  </a:rPr>
                  <a:t>: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      Here,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                 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=</a:t>
                </a:r>
                <a:r>
                  <a:rPr lang="en-US" sz="20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000" b="1" dirty="0">
                    <a:solidFill>
                      <a:schemeClr val="tx1"/>
                    </a:solidFill>
                  </a:rPr>
                  <a:t>           and</a:t>
                </a:r>
              </a:p>
              <a:p>
                <a:pPr marL="0" indent="0">
                  <a:buNone/>
                </a:pPr>
                <a:r>
                  <a:rPr lang="en-IN" sz="2000" b="1" dirty="0">
                    <a:solidFill>
                      <a:schemeClr val="tx1"/>
                    </a:solidFill>
                  </a:rPr>
                  <a:t>                  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2000" b="1" dirty="0">
                    <a:solidFill>
                      <a:schemeClr val="tx1"/>
                    </a:solidFill>
                  </a:rPr>
                  <a:t>= </a:t>
                </a:r>
                <a:r>
                  <a:rPr lang="en-US" sz="20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0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endParaRPr lang="en-IN" sz="2000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[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 ]</a:t>
                </a:r>
                <a:r>
                  <a:rPr lang="en-IN" sz="2000" b="1" dirty="0">
                    <a:solidFill>
                      <a:schemeClr val="tx1"/>
                    </a:solidFill>
                  </a:rPr>
                  <a:t>  =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I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N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IN" sz="20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IN" sz="2000" b="1" dirty="0">
                    <a:solidFill>
                      <a:schemeClr val="tx1"/>
                    </a:solidFill>
                  </a:rPr>
                  <a:t>                       =  1 ( 6 – 1 ) + 2 ( -4-3 ) + 3 ( 2 + 9 )</a:t>
                </a:r>
              </a:p>
              <a:p>
                <a:pPr marL="0" indent="0">
                  <a:buNone/>
                </a:pPr>
                <a:r>
                  <a:rPr lang="en-IN" sz="2000" b="1" dirty="0">
                    <a:solidFill>
                      <a:schemeClr val="tx1"/>
                    </a:solidFill>
                  </a:rPr>
                  <a:t>                       =   5 – 14 + 33</a:t>
                </a:r>
              </a:p>
              <a:p>
                <a:pPr marL="0" indent="0">
                  <a:buNone/>
                </a:pPr>
                <a:r>
                  <a:rPr lang="en-IN" sz="2000" b="1" dirty="0">
                    <a:solidFill>
                      <a:schemeClr val="tx1"/>
                    </a:solidFill>
                  </a:rPr>
                  <a:t>                       =  24.</a:t>
                </a:r>
              </a:p>
              <a:p>
                <a:pPr marL="0" indent="0">
                  <a:buNone/>
                </a:pPr>
                <a:endParaRPr lang="en-IN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D0582D-92E9-47ED-9A0D-2C94B7A8CD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160590"/>
                <a:ext cx="7632848" cy="4697410"/>
              </a:xfrm>
              <a:blipFill>
                <a:blip r:embed="rId3"/>
                <a:stretch>
                  <a:fillRect l="-799" t="-10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3418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B5BACA3-9ADB-40E2-A1F7-C469707F814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b="1" u="sng" dirty="0">
                    <a:solidFill>
                      <a:schemeClr val="tx1"/>
                    </a:solidFill>
                  </a:rPr>
                  <a:t>PROBLEM 2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: If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=</a:t>
                </a:r>
                <a:r>
                  <a:rPr lang="en-US" sz="24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- 7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,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= </a:t>
                </a:r>
                <a:r>
                  <a:rPr lang="en-US" sz="24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5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+ 6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- 5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. Show that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are coplanar.</a:t>
                </a:r>
                <a:endParaRPr lang="en-IN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B5BACA3-9ADB-40E2-A1F7-C469707F81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441" r="-576" b="-82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2CD245-DF0C-4CC1-8987-DD37B14A50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8" y="2160590"/>
                <a:ext cx="6770713" cy="422073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400" b="1" u="sng" dirty="0">
                    <a:solidFill>
                      <a:schemeClr val="tx1"/>
                    </a:solidFill>
                  </a:rPr>
                  <a:t>SOLUTION :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   Here,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sz="2400" b="1" u="sng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sz="2400" b="1" dirty="0">
                    <a:solidFill>
                      <a:schemeClr val="tx1"/>
                    </a:solidFill>
                  </a:rPr>
                  <a:t>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=</a:t>
                </a:r>
                <a:r>
                  <a:rPr lang="en-US" sz="24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- 7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sz="2400" b="1" u="sng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= </a:t>
                </a:r>
                <a:r>
                  <a:rPr lang="en-US" sz="24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5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+ 6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- 5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sz="2400" b="1" u="sng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IN" sz="2400" b="1" u="sng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sz="2400" b="1" dirty="0">
                    <a:solidFill>
                      <a:schemeClr val="tx1"/>
                    </a:solidFill>
                  </a:rPr>
                  <a:t>      </a:t>
                </a:r>
                <a:r>
                  <a:rPr lang="en-US" sz="24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[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]</a:t>
                </a:r>
                <a:r>
                  <a:rPr lang="en-IN" sz="2400" b="1" dirty="0">
                    <a:solidFill>
                      <a:schemeClr val="tx1"/>
                    </a:solidFill>
                  </a:rPr>
                  <a:t>  =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I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IN" sz="2400" b="1" dirty="0">
                    <a:solidFill>
                      <a:schemeClr val="tx1"/>
                    </a:solidFill>
                  </a:rPr>
                  <a:t>        </a:t>
                </a:r>
              </a:p>
              <a:p>
                <a:pPr marL="0" indent="0">
                  <a:buNone/>
                </a:pPr>
                <a:r>
                  <a:rPr lang="en-IN" sz="2400" b="1" dirty="0">
                    <a:solidFill>
                      <a:schemeClr val="tx1"/>
                    </a:solidFill>
                  </a:rPr>
                  <a:t>  </a:t>
                </a:r>
              </a:p>
              <a:p>
                <a:pPr marL="0" indent="0">
                  <a:buNone/>
                </a:pPr>
                <a:endParaRPr lang="en-IN" sz="2400" b="1" u="sng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2CD245-DF0C-4CC1-8987-DD37B14A50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8" y="2160590"/>
                <a:ext cx="6770713" cy="4220738"/>
              </a:xfrm>
              <a:blipFill>
                <a:blip r:embed="rId3"/>
                <a:stretch>
                  <a:fillRect l="-1170" t="-17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9598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6F038-BCE1-4E7F-BB60-295E3A2D8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solidFill>
                  <a:schemeClr val="tx1"/>
                </a:solidFill>
              </a:rPr>
              <a:t>SOLUTION CONTINUES…</a:t>
            </a:r>
            <a:endParaRPr lang="en-IN" sz="3200" b="1" u="sng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C989E5-58C3-43FD-8277-4A2E491FF1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   =   1 ( -10 + 42 ) -2 ( -15 + 35 ) + 1 ( 18- 10 ) 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   =      32 – 40 + 8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   =       40 – 40 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   =         0.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</a:t>
                </a:r>
                <a:r>
                  <a:rPr lang="en-IN" sz="20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[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 ]</a:t>
                </a:r>
                <a:r>
                  <a:rPr lang="en-IN" sz="2000" b="1" dirty="0">
                    <a:solidFill>
                      <a:schemeClr val="tx1"/>
                    </a:solidFill>
                  </a:rPr>
                  <a:t>  = 0 </a:t>
                </a:r>
              </a:p>
              <a:p>
                <a:pPr marL="0" indent="0">
                  <a:buNone/>
                </a:pPr>
                <a:r>
                  <a:rPr lang="en-IN" sz="20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⇒  </a:t>
                </a:r>
                <a:r>
                  <a:rPr lang="en-IN" sz="20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  are coplanar.</a:t>
                </a:r>
                <a:endParaRPr lang="en-IN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C989E5-58C3-43FD-8277-4A2E491FF1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1589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96C45-4F8D-4F35-8F93-EB2912478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solidFill>
                  <a:schemeClr val="tx1"/>
                </a:solidFill>
              </a:rPr>
              <a:t>VECTOR TRIPLE PRODUCT</a:t>
            </a:r>
            <a:r>
              <a:rPr lang="en-US" sz="3200" b="1" dirty="0">
                <a:solidFill>
                  <a:schemeClr val="tx1"/>
                </a:solidFill>
              </a:rPr>
              <a:t> :</a:t>
            </a:r>
            <a:endParaRPr lang="en-IN" sz="3200" b="1" u="sng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4D398C-5596-49FE-B476-CBB5F248A3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8" y="2160590"/>
                <a:ext cx="7202761" cy="408781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 If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,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,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are any three vectors, then the cross product of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and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or cross product of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and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is called the Vector  triple product of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,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and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and is written  as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×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 or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×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respectively.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EXPANSION FORMULA :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#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×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 =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-  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.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#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×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=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-  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.</a:t>
                </a:r>
              </a:p>
              <a:p>
                <a:pPr marL="0" indent="0">
                  <a:buNone/>
                </a:pPr>
                <a:endParaRPr lang="en-IN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4D398C-5596-49FE-B476-CBB5F248A3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8" y="2160590"/>
                <a:ext cx="7202761" cy="4087810"/>
              </a:xfrm>
              <a:blipFill>
                <a:blip r:embed="rId2"/>
                <a:stretch>
                  <a:fillRect l="-126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3509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3674F45-B469-49F2-86E5-AD16535D369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09599" y="609600"/>
                <a:ext cx="6626697" cy="1320800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u="sng" dirty="0">
                    <a:solidFill>
                      <a:schemeClr val="tx1"/>
                    </a:solidFill>
                  </a:rPr>
                  <a:t>PROBLEM 3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: Prove that :</a:t>
                </a:r>
                <a:br>
                  <a:rPr lang="en-US" sz="2400" b="1" dirty="0">
                    <a:solidFill>
                      <a:schemeClr val="tx1"/>
                    </a:solidFill>
                  </a:rPr>
                </a:br>
                <a:r>
                  <a:rPr lang="en-US" sz="2400" b="1" dirty="0">
                    <a:solidFill>
                      <a:schemeClr val="tx1"/>
                    </a:solidFill>
                  </a:rPr>
                  <a:t>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× {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×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</a:t>
                </a:r>
                <a:r>
                  <a:rPr lang="en-IN" sz="2400" b="1" dirty="0">
                    <a:solidFill>
                      <a:schemeClr val="tx1"/>
                    </a:solidFill>
                  </a:rPr>
                  <a:t>} =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</a:t>
                </a:r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.</a:t>
                </a:r>
                <a:endParaRPr lang="en-IN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3674F45-B469-49F2-86E5-AD16535D36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09599" y="609600"/>
                <a:ext cx="6626697" cy="1320800"/>
              </a:xfrm>
              <a:blipFill>
                <a:blip r:embed="rId2"/>
                <a:stretch>
                  <a:fillRect l="-1380" t="-36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A9B949-D676-4905-BC30-CFD7AE09DD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9" y="2204864"/>
                <a:ext cx="7274769" cy="388077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b="1" u="sng" dirty="0">
                    <a:solidFill>
                      <a:schemeClr val="tx1"/>
                    </a:solidFill>
                  </a:rPr>
                  <a:t>SOLUTION :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L.H.S =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× {(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-  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}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          =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-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          =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 + 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  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          =  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          =  R.H.S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HENCE PROVED.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A9B949-D676-4905-BC30-CFD7AE09DD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2204864"/>
                <a:ext cx="7274769" cy="3880773"/>
              </a:xfrm>
              <a:blipFill>
                <a:blip r:embed="rId3"/>
                <a:stretch>
                  <a:fillRect l="-1257" t="-12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279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D9D63CB-5867-4BB2-96D8-D098A4C8016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09599" y="609600"/>
                <a:ext cx="7490793" cy="1379240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u="sng" dirty="0">
                    <a:solidFill>
                      <a:schemeClr val="tx1"/>
                    </a:solidFill>
                  </a:rPr>
                  <a:t>PROBLEM 4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:  Find 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×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, if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=</a:t>
                </a:r>
                <a:r>
                  <a:rPr lang="en-US" sz="24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,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.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:endParaRPr lang="en-IN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D9D63CB-5867-4BB2-96D8-D098A4C801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09599" y="609600"/>
                <a:ext cx="7490793" cy="1379240"/>
              </a:xfrm>
              <a:blipFill>
                <a:blip r:embed="rId2"/>
                <a:stretch>
                  <a:fillRect l="-12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57FD6B-63CC-4D05-9601-52B04376FB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1" dirty="0">
                    <a:solidFill>
                      <a:schemeClr val="tx1"/>
                    </a:solidFill>
                  </a:rPr>
                  <a:t>SOLUTION :  here,</a:t>
                </a: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chemeClr val="tx1"/>
                    </a:solidFill>
                  </a:rPr>
                  <a:t>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18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- 2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sz="1800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sz="1800" b="1" dirty="0">
                    <a:solidFill>
                      <a:schemeClr val="tx1"/>
                    </a:solidFill>
                  </a:rPr>
                  <a:t>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1800" b="1" dirty="0">
                    <a:solidFill>
                      <a:schemeClr val="tx1"/>
                    </a:solidFill>
                  </a:rPr>
                  <a:t> =</a:t>
                </a:r>
                <a:r>
                  <a:rPr lang="en-US" sz="18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sz="1800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sz="1800" b="1" dirty="0">
                    <a:solidFill>
                      <a:schemeClr val="tx1"/>
                    </a:solidFill>
                  </a:rPr>
                  <a:t> and                     </a:t>
                </a:r>
                <a:r>
                  <a:rPr lang="en-US" sz="1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1800" b="1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1800" b="1" dirty="0">
                    <a:solidFill>
                      <a:schemeClr val="tx1"/>
                    </a:solidFill>
                  </a:rPr>
                  <a:t> .</a:t>
                </a:r>
              </a:p>
              <a:p>
                <a:pPr marL="0" indent="0">
                  <a:buNone/>
                </a:pPr>
                <a:r>
                  <a:rPr lang="en-US" sz="1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∴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 ×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  </a:t>
                </a:r>
                <a:r>
                  <a:rPr lang="en-IN" sz="1800" b="1" dirty="0">
                    <a:solidFill>
                      <a:schemeClr val="tx1"/>
                    </a:solidFill>
                  </a:rPr>
                  <a:t>=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I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𝒋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r>
                                <a:rPr lang="en-US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IN" sz="18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IN" b="1" dirty="0">
                    <a:solidFill>
                      <a:schemeClr val="tx1"/>
                    </a:solidFill>
                  </a:rPr>
                  <a:t>                         =  ( -2 – 3 )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1800" b="1" dirty="0">
                    <a:solidFill>
                      <a:schemeClr val="tx1"/>
                    </a:solidFill>
                  </a:rPr>
                  <a:t> - ( 1 – 6 )</a:t>
                </a:r>
                <a:r>
                  <a:rPr lang="en-US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1800" b="1" dirty="0">
                    <a:solidFill>
                      <a:schemeClr val="tx1"/>
                    </a:solidFill>
                  </a:rPr>
                  <a:t> + ( 1 + 4 )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sz="1800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b="1" dirty="0">
                    <a:solidFill>
                      <a:schemeClr val="tx1"/>
                    </a:solidFill>
                  </a:rPr>
                  <a:t>                         =   -5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1800" b="1" dirty="0">
                    <a:solidFill>
                      <a:schemeClr val="tx1"/>
                    </a:solidFill>
                  </a:rPr>
                  <a:t> </a:t>
                </a:r>
                <a:r>
                  <a:rPr lang="en-IN" b="1" dirty="0">
                    <a:solidFill>
                      <a:schemeClr val="tx1"/>
                    </a:solidFill>
                  </a:rPr>
                  <a:t>+5</a:t>
                </a:r>
                <a:r>
                  <a:rPr lang="en-US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1800" b="1" dirty="0">
                    <a:solidFill>
                      <a:schemeClr val="tx1"/>
                    </a:solidFill>
                  </a:rPr>
                  <a:t> + </a:t>
                </a:r>
                <a:r>
                  <a:rPr lang="en-IN" b="1" dirty="0">
                    <a:solidFill>
                      <a:schemeClr val="tx1"/>
                    </a:solidFill>
                  </a:rPr>
                  <a:t>5</a:t>
                </a:r>
                <a:r>
                  <a:rPr lang="en-IN" sz="1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57FD6B-63CC-4D05-9601-52B04376FB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68" t="-9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9276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B04F7-7DF8-4732-9D0C-07AA5DB3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solidFill>
                  <a:schemeClr val="tx1"/>
                </a:solidFill>
              </a:rPr>
              <a:t>SOLUTION CONTINUES…</a:t>
            </a:r>
            <a:endParaRPr lang="en-IN" sz="3200" b="1" u="sng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2DDC51-D599-4411-B0FA-56DEC03F45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8" y="2160590"/>
                <a:ext cx="8138865" cy="388077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Now,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×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) ×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 =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𝒋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e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IN" sz="2400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IN" sz="2400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sz="2400" b="1" dirty="0">
                    <a:solidFill>
                      <a:schemeClr val="tx1"/>
                    </a:solidFill>
                  </a:rPr>
                  <a:t>                      =   ( 10 - 5 )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- ( -10 – 5  )</a:t>
                </a:r>
                <a:r>
                  <a:rPr lang="en-US" sz="24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+ ( -5 -5 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sz="2400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sz="2400" b="1" dirty="0">
                    <a:solidFill>
                      <a:schemeClr val="tx1"/>
                    </a:solidFill>
                  </a:rPr>
                  <a:t>                      =   5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+ 15</a:t>
                </a:r>
                <a:r>
                  <a:rPr lang="en-US" sz="24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- 10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2DDC51-D599-4411-B0FA-56DEC03F45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8" y="2160590"/>
                <a:ext cx="8138865" cy="3880773"/>
              </a:xfrm>
              <a:blipFill>
                <a:blip r:embed="rId2"/>
                <a:stretch>
                  <a:fillRect l="-1124" t="-12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756088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430</TotalTime>
  <Words>1122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</vt:lpstr>
      <vt:lpstr>Cambria Math</vt:lpstr>
      <vt:lpstr>Trebuchet MS</vt:lpstr>
      <vt:lpstr>Wingdings</vt:lpstr>
      <vt:lpstr>Wingdings 3</vt:lpstr>
      <vt:lpstr>Facet</vt:lpstr>
      <vt:lpstr>DEPARTMENT OF MATHEMATICS</vt:lpstr>
      <vt:lpstr>COURSE NAME: VECTOR CALCULUS  COURSE CODE : MATH310TH </vt:lpstr>
      <vt:lpstr>CONTENT</vt:lpstr>
      <vt:lpstr>SCALER TRIPLE PRODUCT :</vt:lpstr>
      <vt:lpstr>PROPERTIES OF SCALER TRIPLE PRODUCT :</vt:lpstr>
      <vt:lpstr>PowerPoint Presentation</vt:lpstr>
      <vt:lpstr>PROBLEM 1 : Find  [a ⃗ ,b ⃗ ,c ⃗] , if a ⃗ = (i ) ̂ - 2j ̂ + 3k ̂ , b ⃗ = 2(i ) ̂ - 3j ̂ + k ̂ , c ⃗= 3(i ) ̂ + j ̂ - 2k ̂ . </vt:lpstr>
      <vt:lpstr>PROBLEM 2 : If a ⃗ = (i ) ̂ + 2j ̂ + k ̂ , b ⃗ = 3(i ) ̂ + 2j ̂ - 7k ̂ , c ⃗= 5(i ) ̂ + 6j ̂ - 5k ̂ . Show that  a ⃗ , b ⃗ , c ⃗ are coplanar.</vt:lpstr>
      <vt:lpstr>SOLUTION CONTINUES…</vt:lpstr>
      <vt:lpstr>VECTOR TRIPLE PRODUCT :</vt:lpstr>
      <vt:lpstr>PROBLEM 3 : Prove that :    a ⃗ × { a ⃗  × ( a ⃗ ×  b ⃗ ) } = ( a ⃗  . a ⃗ ) ( b ⃗ ×  a ⃗ ) .</vt:lpstr>
      <vt:lpstr>PROBLEM 4:  Find ( a ⃗  × b ⃗ ) ×  c ⃗  , if a ⃗ = (i ) ̂ - 2j ̂ + 3k ̂ , b ⃗ = 2(i ) ̂ + j ̂ + k ̂ , c ⃗= (i ) ̂ + j ̂ + 2k ̂ . </vt:lpstr>
      <vt:lpstr>SOLUTION CONTINUES…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MATHEMATICS</dc:title>
  <dc:creator>hp</dc:creator>
  <cp:lastModifiedBy>hp</cp:lastModifiedBy>
  <cp:revision>16</cp:revision>
  <dcterms:created xsi:type="dcterms:W3CDTF">2022-02-09T13:46:37Z</dcterms:created>
  <dcterms:modified xsi:type="dcterms:W3CDTF">2022-07-13T16:12:22Z</dcterms:modified>
</cp:coreProperties>
</file>